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Roboto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bold.fntdata"/><Relationship Id="rId47" Type="http://schemas.openxmlformats.org/officeDocument/2006/relationships/font" Target="fonts/Roboto-regular.fntdata"/><Relationship Id="rId49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79a4a33d5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079a4a33d5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06df05e43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06df05e43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6df05e43d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6df05e43d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6df05e43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6df05e43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6df05e43d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06df05e43d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7928526e2_1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07928526e2_1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040249b7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040249b7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07928526e2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07928526e2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040249b70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040249b70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040249b70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040249b70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07928526e2_5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07928526e2_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040249b70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040249b70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07928526e2_6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07928526e2_6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040249b70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040249b70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7928526e2_1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07928526e2_1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07928526e2_5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07928526e2_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7928526e2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7928526e2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7928526e2_1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07928526e2_1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07928526e2_1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07928526e2_1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07928526e2_1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07928526e2_1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07928526e2_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07928526e2_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07127ca45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07127ca45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07928526e2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07928526e2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07928526e2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07928526e2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07928526e2_1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07928526e2_1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07928526e2_7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07928526e2_7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07928526e2_6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07928526e2_6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07928526e2_9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07928526e2_9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07928526e2_9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07928526e2_9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07928526e2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07928526e2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07928526e2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07928526e2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07928526e2_9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07928526e2_9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7928526e2_6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07928526e2_6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07928526e2_9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07928526e2_9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07928526e2_9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07928526e2_9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07928526e2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07928526e2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07928526e2_1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07928526e2_1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79a4a33d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079a4a33d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79a4a33d5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079a4a33d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79a4a33d5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079a4a33d5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Relationship Id="rId4" Type="http://schemas.openxmlformats.org/officeDocument/2006/relationships/image" Target="../media/image46.png"/><Relationship Id="rId5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Relationship Id="rId4" Type="http://schemas.openxmlformats.org/officeDocument/2006/relationships/image" Target="../media/image32.png"/><Relationship Id="rId5" Type="http://schemas.openxmlformats.org/officeDocument/2006/relationships/image" Target="../media/image43.png"/><Relationship Id="rId6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Relationship Id="rId5" Type="http://schemas.openxmlformats.org/officeDocument/2006/relationships/image" Target="../media/image41.png"/><Relationship Id="rId6" Type="http://schemas.openxmlformats.org/officeDocument/2006/relationships/image" Target="../media/image4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3.png"/><Relationship Id="rId4" Type="http://schemas.openxmlformats.org/officeDocument/2006/relationships/image" Target="../media/image5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9.png"/><Relationship Id="rId4" Type="http://schemas.openxmlformats.org/officeDocument/2006/relationships/image" Target="../media/image5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8.png"/><Relationship Id="rId4" Type="http://schemas.openxmlformats.org/officeDocument/2006/relationships/image" Target="../media/image5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8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1.png"/><Relationship Id="rId4" Type="http://schemas.openxmlformats.org/officeDocument/2006/relationships/image" Target="../media/image47.png"/><Relationship Id="rId5" Type="http://schemas.openxmlformats.org/officeDocument/2006/relationships/image" Target="../media/image60.png"/><Relationship Id="rId6" Type="http://schemas.openxmlformats.org/officeDocument/2006/relationships/image" Target="../media/image5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9.png"/><Relationship Id="rId4" Type="http://schemas.openxmlformats.org/officeDocument/2006/relationships/image" Target="../media/image65.png"/><Relationship Id="rId5" Type="http://schemas.openxmlformats.org/officeDocument/2006/relationships/image" Target="../media/image6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2.png"/><Relationship Id="rId4" Type="http://schemas.openxmlformats.org/officeDocument/2006/relationships/image" Target="../media/image66.png"/><Relationship Id="rId5" Type="http://schemas.openxmlformats.org/officeDocument/2006/relationships/image" Target="../media/image6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425475" y="2633838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</a:rPr>
              <a:t>Muhammad Ali Sajjad, Jean Gomez,Chao Wang, Yevgeniy Sumaryev, Andy Qu</a:t>
            </a:r>
            <a:endParaRPr sz="1700">
              <a:solidFill>
                <a:srgbClr val="595959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4005000" y="3205525"/>
            <a:ext cx="171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7:45 AM GROUP 2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585900" y="278600"/>
            <a:ext cx="79722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/>
              <a:t>PROJECT 3</a:t>
            </a:r>
            <a:endParaRPr b="1" sz="3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SQL Creating the QueensClassSchedule Database</a:t>
            </a:r>
            <a:endParaRPr sz="3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Process.usp_TrackWorkFlow and usp_ShowWorkFlowSteps</a:t>
            </a:r>
            <a:endParaRPr sz="2100"/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760051" cy="2687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3725" y="1170125"/>
            <a:ext cx="4253901" cy="26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Facility.Department</a:t>
            </a:r>
            <a:endParaRPr/>
          </a:p>
        </p:txBody>
      </p:sp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Procedure for creating Department table was used to automate the table creation process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Department table was created by </a:t>
            </a:r>
            <a:r>
              <a:rPr lang="en"/>
              <a:t>selecting</a:t>
            </a:r>
            <a:r>
              <a:rPr lang="en"/>
              <a:t> course </a:t>
            </a:r>
            <a:r>
              <a:rPr lang="en"/>
              <a:t>description</a:t>
            </a:r>
            <a:r>
              <a:rPr lang="en"/>
              <a:t> from CurrentSemesterTable and selecting only the letters and ignoring the remaining digits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Description that didn’t conform to the format was ignored, for example entries that didn’t contain department name were not used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 incremented identity key column was also added to the table in order to </a:t>
            </a:r>
            <a:r>
              <a:rPr lang="en"/>
              <a:t>maintain</a:t>
            </a:r>
            <a:r>
              <a:rPr lang="en"/>
              <a:t> the </a:t>
            </a:r>
            <a:r>
              <a:rPr lang="en"/>
              <a:t>relationships to other tables if needed</a:t>
            </a:r>
            <a:r>
              <a:rPr lang="en"/>
              <a:t>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WorkFlowSteps Table was modified with necessary data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>
            <p:ph type="title"/>
          </p:nvPr>
        </p:nvSpPr>
        <p:spPr>
          <a:xfrm>
            <a:off x="276325" y="42450"/>
            <a:ext cx="657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Department Table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00" y="791325"/>
            <a:ext cx="6782125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2450" y="84900"/>
            <a:ext cx="1186050" cy="497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>
            <p:ph type="title"/>
          </p:nvPr>
        </p:nvSpPr>
        <p:spPr>
          <a:xfrm>
            <a:off x="274700" y="82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FACILITY.INSTRUCTOR</a:t>
            </a:r>
            <a:endParaRPr/>
          </a:p>
        </p:txBody>
      </p:sp>
      <p:sp>
        <p:nvSpPr>
          <p:cNvPr id="172" name="Google Shape;172;p25"/>
          <p:cNvSpPr txBox="1"/>
          <p:nvPr>
            <p:ph idx="1" type="body"/>
          </p:nvPr>
        </p:nvSpPr>
        <p:spPr>
          <a:xfrm>
            <a:off x="311700" y="799275"/>
            <a:ext cx="8520600" cy="3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the instructor table I wanted to create a unique </a:t>
            </a:r>
            <a:r>
              <a:rPr lang="en"/>
              <a:t>identity</a:t>
            </a:r>
            <a:r>
              <a:rPr lang="en"/>
              <a:t> key for each instructor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an </a:t>
            </a:r>
            <a:r>
              <a:rPr lang="en"/>
              <a:t>identity</a:t>
            </a:r>
            <a:r>
              <a:rPr lang="en"/>
              <a:t> for instructorID and set it as the primary key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instructor name was setup as Lastname, Firstname so when we insert the parameters we specify Lastname will be the first part we retrieve then firstname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use distinct clause to not repeat instructors and keep IDs unique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left() function, we pass the string and then use CHARINDEX() to find us the index where we have the comma and subtract 1 from it so it only takes in the string and not the comma for LastName.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find the FirstName from our string of instructor we use the right() function and then length of string minus the index where the comma is found to retrieve the FirstName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311700" y="74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FACILITY.INSTRUCTOR</a:t>
            </a:r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4100" y="1442275"/>
            <a:ext cx="2628900" cy="205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025" y="1041275"/>
            <a:ext cx="6241775" cy="254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5" y="0"/>
            <a:ext cx="443765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7"/>
          <p:cNvSpPr txBox="1"/>
          <p:nvPr>
            <p:ph type="title"/>
          </p:nvPr>
        </p:nvSpPr>
        <p:spPr>
          <a:xfrm>
            <a:off x="4853825" y="98350"/>
            <a:ext cx="295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Facility.Building</a:t>
            </a:r>
            <a:endParaRPr/>
          </a:p>
        </p:txBody>
      </p:sp>
      <p:pic>
        <p:nvPicPr>
          <p:cNvPr id="186" name="Google Shape;18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1980" y="880025"/>
            <a:ext cx="2971800" cy="37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8"/>
          <p:cNvPicPr preferRelativeResize="0"/>
          <p:nvPr/>
        </p:nvPicPr>
        <p:blipFill rotWithShape="1">
          <a:blip r:embed="rId3">
            <a:alphaModFix/>
          </a:blip>
          <a:srcRect b="0" l="15469" r="0" t="0"/>
          <a:stretch/>
        </p:blipFill>
        <p:spPr>
          <a:xfrm>
            <a:off x="4075001" y="105425"/>
            <a:ext cx="5005974" cy="49992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8"/>
          <p:cNvSpPr txBox="1"/>
          <p:nvPr>
            <p:ph type="title"/>
          </p:nvPr>
        </p:nvSpPr>
        <p:spPr>
          <a:xfrm>
            <a:off x="269250" y="105425"/>
            <a:ext cx="313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Facility.Building </a:t>
            </a:r>
            <a:r>
              <a:rPr lang="en" sz="1466"/>
              <a:t>Additional</a:t>
            </a:r>
            <a:r>
              <a:rPr lang="en" sz="1466"/>
              <a:t> we found ourselves</a:t>
            </a:r>
            <a:endParaRPr sz="1466"/>
          </a:p>
        </p:txBody>
      </p:sp>
      <p:pic>
        <p:nvPicPr>
          <p:cNvPr id="193" name="Google Shape;193;p28"/>
          <p:cNvPicPr preferRelativeResize="0"/>
          <p:nvPr/>
        </p:nvPicPr>
        <p:blipFill rotWithShape="1">
          <a:blip r:embed="rId4">
            <a:alphaModFix/>
          </a:blip>
          <a:srcRect b="0" l="0" r="18923" t="0"/>
          <a:stretch/>
        </p:blipFill>
        <p:spPr>
          <a:xfrm>
            <a:off x="0" y="816375"/>
            <a:ext cx="4025475" cy="401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Facility.Room</a:t>
            </a:r>
            <a:endParaRPr/>
          </a:p>
        </p:txBody>
      </p:sp>
      <p:sp>
        <p:nvSpPr>
          <p:cNvPr id="199" name="Google Shape;19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6000">
                <a:solidFill>
                  <a:schemeClr val="dk1"/>
                </a:solidFill>
              </a:rPr>
              <a:t>This Procedure is designed to create the [Facility].Room table. And this table contains the RoomID, the BuildingID, and theRoomNumber. </a:t>
            </a:r>
            <a:endParaRPr sz="60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6000">
                <a:solidFill>
                  <a:schemeClr val="dk1"/>
                </a:solidFill>
              </a:rPr>
              <a:t>We use roomID as the primary key of this table for identity, then, buildingID is not only used as a column in this table, but it is also used as a foreign key to the [Facility]. [Building] table, roomNumber is the specific room number that each roomID corresponds to.</a:t>
            </a:r>
            <a:endParaRPr sz="60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6000">
                <a:solidFill>
                  <a:schemeClr val="dk1"/>
                </a:solidFill>
              </a:rPr>
              <a:t>We insert a special value that Its roomID is -1 , and roomNumber is TBA,  It represents all the classes which do not have the  classrooms like the online classes</a:t>
            </a:r>
            <a:endParaRPr sz="60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6000">
                <a:solidFill>
                  <a:schemeClr val="dk1"/>
                </a:solidFill>
              </a:rPr>
              <a:t>Then, we insert the values from the Uploadfile.CurrentSemesterCourseOfferings table to fill our table</a:t>
            </a:r>
            <a:endParaRPr sz="6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title"/>
          </p:nvPr>
        </p:nvSpPr>
        <p:spPr>
          <a:xfrm>
            <a:off x="240750" y="178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the table of Facility.Room</a:t>
            </a:r>
            <a:endParaRPr/>
          </a:p>
        </p:txBody>
      </p:sp>
      <p:pic>
        <p:nvPicPr>
          <p:cNvPr id="205" name="Google Shape;205;p30"/>
          <p:cNvPicPr preferRelativeResize="0"/>
          <p:nvPr/>
        </p:nvPicPr>
        <p:blipFill rotWithShape="1">
          <a:blip r:embed="rId3">
            <a:alphaModFix/>
          </a:blip>
          <a:srcRect b="-17026" l="-7859" r="7860" t="-17039"/>
          <a:stretch/>
        </p:blipFill>
        <p:spPr>
          <a:xfrm>
            <a:off x="6341050" y="3400225"/>
            <a:ext cx="2257100" cy="76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4650" y="285400"/>
            <a:ext cx="1971800" cy="278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0"/>
          <p:cNvPicPr preferRelativeResize="0"/>
          <p:nvPr/>
        </p:nvPicPr>
        <p:blipFill rotWithShape="1">
          <a:blip r:embed="rId5">
            <a:alphaModFix/>
          </a:blip>
          <a:srcRect b="-13230" l="0" r="0" t="13230"/>
          <a:stretch/>
        </p:blipFill>
        <p:spPr>
          <a:xfrm>
            <a:off x="0" y="751675"/>
            <a:ext cx="6473725" cy="428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134825" y="62975"/>
            <a:ext cx="84258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Facility.DepartmentInstructors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00" y="674875"/>
            <a:ext cx="7118225" cy="44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0425" y="100475"/>
            <a:ext cx="951418" cy="494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212250" y="169800"/>
            <a:ext cx="6862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Project 3 Overview</a:t>
            </a:r>
            <a:endParaRPr sz="2100"/>
          </a:p>
        </p:txBody>
      </p:sp>
      <p:grpSp>
        <p:nvGrpSpPr>
          <p:cNvPr id="62" name="Google Shape;62;p14"/>
          <p:cNvGrpSpPr/>
          <p:nvPr/>
        </p:nvGrpSpPr>
        <p:grpSpPr>
          <a:xfrm>
            <a:off x="543408" y="1852850"/>
            <a:ext cx="1915527" cy="1735150"/>
            <a:chOff x="3154233" y="1852850"/>
            <a:chExt cx="1915527" cy="1735150"/>
          </a:xfrm>
        </p:grpSpPr>
        <p:sp>
          <p:nvSpPr>
            <p:cNvPr id="63" name="Google Shape;63;p14"/>
            <p:cNvSpPr/>
            <p:nvPr/>
          </p:nvSpPr>
          <p:spPr>
            <a:xfrm>
              <a:off x="3485717" y="3079475"/>
              <a:ext cx="1294800" cy="133500"/>
            </a:xfrm>
            <a:prstGeom prst="rect">
              <a:avLst/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4"/>
            <p:cNvSpPr txBox="1"/>
            <p:nvPr/>
          </p:nvSpPr>
          <p:spPr>
            <a:xfrm>
              <a:off x="3154233" y="3216600"/>
              <a:ext cx="692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12/09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5" name="Google Shape;65;p14"/>
            <p:cNvSpPr txBox="1"/>
            <p:nvPr/>
          </p:nvSpPr>
          <p:spPr>
            <a:xfrm>
              <a:off x="3386760" y="1852850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Roboto"/>
                  <a:ea typeface="Roboto"/>
                  <a:cs typeface="Roboto"/>
                  <a:sym typeface="Roboto"/>
                </a:rPr>
                <a:t>Understanding the Objective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Our first goal was to establish an understanding regarding the task at hand. We wanted to ensure that we have a complete picture of the project.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66" name="Google Shape;66;p14"/>
            <p:cNvGrpSpPr/>
            <p:nvPr/>
          </p:nvGrpSpPr>
          <p:grpSpPr>
            <a:xfrm>
              <a:off x="3435870" y="2800065"/>
              <a:ext cx="92400" cy="411825"/>
              <a:chOff x="845575" y="2563700"/>
              <a:chExt cx="92400" cy="411825"/>
            </a:xfrm>
          </p:grpSpPr>
          <p:sp>
            <p:nvSpPr>
              <p:cNvPr id="67" name="Google Shape;67;p14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8" name="Google Shape;68;p14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69" name="Google Shape;69;p14"/>
          <p:cNvGrpSpPr/>
          <p:nvPr/>
        </p:nvGrpSpPr>
        <p:grpSpPr>
          <a:xfrm>
            <a:off x="1828196" y="2702596"/>
            <a:ext cx="1928205" cy="1744206"/>
            <a:chOff x="1828196" y="2702596"/>
            <a:chExt cx="1928205" cy="1744206"/>
          </a:xfrm>
        </p:grpSpPr>
        <p:sp>
          <p:nvSpPr>
            <p:cNvPr id="70" name="Google Shape;70;p14"/>
            <p:cNvSpPr/>
            <p:nvPr/>
          </p:nvSpPr>
          <p:spPr>
            <a:xfrm>
              <a:off x="2191011" y="3079475"/>
              <a:ext cx="1294800" cy="133500"/>
            </a:xfrm>
            <a:prstGeom prst="rect">
              <a:avLst/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4"/>
            <p:cNvSpPr txBox="1"/>
            <p:nvPr/>
          </p:nvSpPr>
          <p:spPr>
            <a:xfrm>
              <a:off x="1828196" y="2702596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12/10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2" name="Google Shape;72;p14"/>
            <p:cNvSpPr txBox="1"/>
            <p:nvPr/>
          </p:nvSpPr>
          <p:spPr>
            <a:xfrm>
              <a:off x="2073401" y="3503002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Roboto"/>
                  <a:ea typeface="Roboto"/>
                  <a:cs typeface="Roboto"/>
                  <a:sym typeface="Roboto"/>
                </a:rPr>
                <a:t>Database Design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Our next objective focused on figuring out the structure and design of the database. We aimed to distribute the data from Uploadfile.CurrentSemesterCourseOfferings into a normalized DB 3NF </a:t>
              </a: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design</a:t>
              </a: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implementation</a:t>
              </a: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. 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73" name="Google Shape;73;p14"/>
            <p:cNvGrpSpPr/>
            <p:nvPr/>
          </p:nvGrpSpPr>
          <p:grpSpPr>
            <a:xfrm rot="10800000">
              <a:off x="2149293" y="3079467"/>
              <a:ext cx="92400" cy="411825"/>
              <a:chOff x="2072481" y="2563700"/>
              <a:chExt cx="92400" cy="411825"/>
            </a:xfrm>
          </p:grpSpPr>
          <p:cxnSp>
            <p:nvCxnSpPr>
              <p:cNvPr id="74" name="Google Shape;74;p14"/>
              <p:cNvCxnSpPr/>
              <p:nvPr/>
            </p:nvCxnSpPr>
            <p:spPr>
              <a:xfrm>
                <a:off x="2118681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75" name="Google Shape;75;p14"/>
              <p:cNvSpPr/>
              <p:nvPr/>
            </p:nvSpPr>
            <p:spPr>
              <a:xfrm>
                <a:off x="2072481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6" name="Google Shape;76;p14"/>
          <p:cNvGrpSpPr/>
          <p:nvPr/>
        </p:nvGrpSpPr>
        <p:grpSpPr>
          <a:xfrm>
            <a:off x="3154233" y="1627950"/>
            <a:ext cx="1915527" cy="1960050"/>
            <a:chOff x="3154233" y="1627950"/>
            <a:chExt cx="1915527" cy="1960050"/>
          </a:xfrm>
        </p:grpSpPr>
        <p:sp>
          <p:nvSpPr>
            <p:cNvPr id="77" name="Google Shape;77;p14"/>
            <p:cNvSpPr/>
            <p:nvPr/>
          </p:nvSpPr>
          <p:spPr>
            <a:xfrm>
              <a:off x="3485717" y="3079475"/>
              <a:ext cx="1294800" cy="133500"/>
            </a:xfrm>
            <a:prstGeom prst="rect">
              <a:avLst/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4"/>
            <p:cNvSpPr txBox="1"/>
            <p:nvPr/>
          </p:nvSpPr>
          <p:spPr>
            <a:xfrm>
              <a:off x="3154233" y="3216600"/>
              <a:ext cx="692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12/11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9" name="Google Shape;79;p14"/>
            <p:cNvSpPr txBox="1"/>
            <p:nvPr/>
          </p:nvSpPr>
          <p:spPr>
            <a:xfrm>
              <a:off x="3386760" y="1627950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Roboto"/>
                  <a:ea typeface="Roboto"/>
                  <a:cs typeface="Roboto"/>
                  <a:sym typeface="Roboto"/>
                </a:rPr>
                <a:t>Schema design and UDT.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The next phase involved creating the necessary Schema names and user defined types we want to use in our Database. We aimed to reduce redundancy and improve efficiency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80" name="Google Shape;80;p14"/>
            <p:cNvGrpSpPr/>
            <p:nvPr/>
          </p:nvGrpSpPr>
          <p:grpSpPr>
            <a:xfrm>
              <a:off x="3435870" y="2800065"/>
              <a:ext cx="92400" cy="411825"/>
              <a:chOff x="845575" y="2563700"/>
              <a:chExt cx="92400" cy="411825"/>
            </a:xfrm>
          </p:grpSpPr>
          <p:sp>
            <p:nvSpPr>
              <p:cNvPr id="81" name="Google Shape;81;p14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2" name="Google Shape;82;p14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83" name="Google Shape;83;p14"/>
          <p:cNvGrpSpPr/>
          <p:nvPr/>
        </p:nvGrpSpPr>
        <p:grpSpPr>
          <a:xfrm>
            <a:off x="4413187" y="2702596"/>
            <a:ext cx="1935010" cy="1744206"/>
            <a:chOff x="4413187" y="2702596"/>
            <a:chExt cx="1935010" cy="1744206"/>
          </a:xfrm>
        </p:grpSpPr>
        <p:sp>
          <p:nvSpPr>
            <p:cNvPr id="84" name="Google Shape;84;p14"/>
            <p:cNvSpPr/>
            <p:nvPr/>
          </p:nvSpPr>
          <p:spPr>
            <a:xfrm>
              <a:off x="4780421" y="3079475"/>
              <a:ext cx="1294800" cy="133500"/>
            </a:xfrm>
            <a:prstGeom prst="rect">
              <a:avLst/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5" name="Google Shape;85;p14"/>
            <p:cNvGrpSpPr/>
            <p:nvPr/>
          </p:nvGrpSpPr>
          <p:grpSpPr>
            <a:xfrm rot="10800000">
              <a:off x="4737413" y="3079467"/>
              <a:ext cx="92400" cy="411825"/>
              <a:chOff x="2070100" y="2563700"/>
              <a:chExt cx="92400" cy="411825"/>
            </a:xfrm>
          </p:grpSpPr>
          <p:cxnSp>
            <p:nvCxnSpPr>
              <p:cNvPr id="86" name="Google Shape;86;p14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87" name="Google Shape;87;p14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8" name="Google Shape;88;p14"/>
            <p:cNvSpPr txBox="1"/>
            <p:nvPr/>
          </p:nvSpPr>
          <p:spPr>
            <a:xfrm>
              <a:off x="4413187" y="2702596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12/12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9" name="Google Shape;89;p14"/>
            <p:cNvSpPr txBox="1"/>
            <p:nvPr/>
          </p:nvSpPr>
          <p:spPr>
            <a:xfrm>
              <a:off x="4665197" y="3503002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Roboto"/>
                  <a:ea typeface="Roboto"/>
                  <a:cs typeface="Roboto"/>
                  <a:sym typeface="Roboto"/>
                </a:rPr>
                <a:t>Creating Tables and Procedures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We created our tables inside procedures to be able to keep track of the DB workflow. We wanted to keep our </a:t>
              </a: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database</a:t>
              </a: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 normalized hence we created tables to specialize in storing one aspect of the DB.  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0" name="Google Shape;90;p14"/>
          <p:cNvGrpSpPr/>
          <p:nvPr/>
        </p:nvGrpSpPr>
        <p:grpSpPr>
          <a:xfrm>
            <a:off x="5707757" y="1584000"/>
            <a:ext cx="1953773" cy="2004000"/>
            <a:chOff x="5707757" y="1584000"/>
            <a:chExt cx="1953773" cy="2004000"/>
          </a:xfrm>
        </p:grpSpPr>
        <p:sp>
          <p:nvSpPr>
            <p:cNvPr id="91" name="Google Shape;91;p14"/>
            <p:cNvSpPr/>
            <p:nvPr/>
          </p:nvSpPr>
          <p:spPr>
            <a:xfrm>
              <a:off x="6075125" y="3079475"/>
              <a:ext cx="1294800" cy="133500"/>
            </a:xfrm>
            <a:prstGeom prst="rect">
              <a:avLst/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2" name="Google Shape;92;p14"/>
            <p:cNvGrpSpPr/>
            <p:nvPr/>
          </p:nvGrpSpPr>
          <p:grpSpPr>
            <a:xfrm>
              <a:off x="6031394" y="2800065"/>
              <a:ext cx="92400" cy="411825"/>
              <a:chOff x="845575" y="2563700"/>
              <a:chExt cx="92400" cy="411825"/>
            </a:xfrm>
          </p:grpSpPr>
          <p:cxnSp>
            <p:nvCxnSpPr>
              <p:cNvPr id="93" name="Google Shape;93;p14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94" name="Google Shape;94;p14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5" name="Google Shape;95;p14"/>
            <p:cNvSpPr txBox="1"/>
            <p:nvPr/>
          </p:nvSpPr>
          <p:spPr>
            <a:xfrm>
              <a:off x="5707757" y="3216600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12/13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6" name="Google Shape;96;p14"/>
            <p:cNvSpPr txBox="1"/>
            <p:nvPr/>
          </p:nvSpPr>
          <p:spPr>
            <a:xfrm>
              <a:off x="5978530" y="1584000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Roboto"/>
                  <a:ea typeface="Roboto"/>
                  <a:cs typeface="Roboto"/>
                  <a:sym typeface="Roboto"/>
                </a:rPr>
                <a:t>Relationships and Refactoring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At this stage we created the more complex tables in our design in order to establish the necessary relationships with foreign keys. We refactored our code to remove data </a:t>
              </a: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anomalies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7" name="Google Shape;97;p14"/>
          <p:cNvGrpSpPr/>
          <p:nvPr/>
        </p:nvGrpSpPr>
        <p:grpSpPr>
          <a:xfrm>
            <a:off x="7004971" y="2702596"/>
            <a:ext cx="2142441" cy="1744206"/>
            <a:chOff x="7003996" y="2702596"/>
            <a:chExt cx="2142441" cy="1744206"/>
          </a:xfrm>
        </p:grpSpPr>
        <p:sp>
          <p:nvSpPr>
            <p:cNvPr id="98" name="Google Shape;98;p14"/>
            <p:cNvSpPr/>
            <p:nvPr/>
          </p:nvSpPr>
          <p:spPr>
            <a:xfrm>
              <a:off x="7369837" y="3079475"/>
              <a:ext cx="1776600" cy="133500"/>
            </a:xfrm>
            <a:prstGeom prst="rect">
              <a:avLst/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9" name="Google Shape;99;p14"/>
            <p:cNvGrpSpPr/>
            <p:nvPr/>
          </p:nvGrpSpPr>
          <p:grpSpPr>
            <a:xfrm rot="10800000">
              <a:off x="7328221" y="3079467"/>
              <a:ext cx="92400" cy="411825"/>
              <a:chOff x="2070100" y="2563700"/>
              <a:chExt cx="92400" cy="411825"/>
            </a:xfrm>
          </p:grpSpPr>
          <p:cxnSp>
            <p:nvCxnSpPr>
              <p:cNvPr id="100" name="Google Shape;100;p14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01" name="Google Shape;101;p14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2" name="Google Shape;102;p14"/>
            <p:cNvSpPr txBox="1"/>
            <p:nvPr/>
          </p:nvSpPr>
          <p:spPr>
            <a:xfrm>
              <a:off x="7003996" y="2702596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12/14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3" name="Google Shape;103;p14"/>
            <p:cNvSpPr txBox="1"/>
            <p:nvPr/>
          </p:nvSpPr>
          <p:spPr>
            <a:xfrm>
              <a:off x="7256967" y="3503002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Roboto"/>
                  <a:ea typeface="Roboto"/>
                  <a:cs typeface="Roboto"/>
                  <a:sym typeface="Roboto"/>
                </a:rPr>
                <a:t>Queries</a:t>
              </a:r>
              <a:r>
                <a:rPr b="1" lang="en" sz="800">
                  <a:latin typeface="Roboto"/>
                  <a:ea typeface="Roboto"/>
                  <a:cs typeface="Roboto"/>
                  <a:sym typeface="Roboto"/>
                </a:rPr>
                <a:t> and Testing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We then created several queries to actualize and test the ability of our newly implemented database. We compared our queries/</a:t>
              </a: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usabilty</a:t>
              </a: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 to how that data would have come if we utilized </a:t>
              </a:r>
              <a:r>
                <a:rPr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Uploadfile.CurrentSemesterCourseOfferings 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[Schedule].[ModeOfInstruction]</a:t>
            </a:r>
            <a:endParaRPr/>
          </a:p>
        </p:txBody>
      </p:sp>
      <p:pic>
        <p:nvPicPr>
          <p:cNvPr id="220" name="Google Shape;2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8098" y="1017725"/>
            <a:ext cx="6347806" cy="409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0363" y="3489700"/>
            <a:ext cx="2295525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374" y="258750"/>
            <a:ext cx="723475" cy="473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4238" y="1775200"/>
            <a:ext cx="2295525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/>
          <p:nvPr/>
        </p:nvSpPr>
        <p:spPr>
          <a:xfrm>
            <a:off x="3396850" y="2035975"/>
            <a:ext cx="1376400" cy="45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 txBox="1"/>
          <p:nvPr>
            <p:ph type="title"/>
          </p:nvPr>
        </p:nvSpPr>
        <p:spPr>
          <a:xfrm>
            <a:off x="2865750" y="34675"/>
            <a:ext cx="260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Schedule.Class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0" y="794500"/>
            <a:ext cx="8839202" cy="4205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/>
          <p:nvPr>
            <p:ph type="title"/>
          </p:nvPr>
        </p:nvSpPr>
        <p:spPr>
          <a:xfrm>
            <a:off x="311700" y="445025"/>
            <a:ext cx="24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Schedule.Class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5"/>
          <p:cNvSpPr txBox="1"/>
          <p:nvPr>
            <p:ph idx="1" type="body"/>
          </p:nvPr>
        </p:nvSpPr>
        <p:spPr>
          <a:xfrm>
            <a:off x="311700" y="1152475"/>
            <a:ext cx="3445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Specializing is Class data only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No </a:t>
            </a:r>
            <a:r>
              <a:rPr lang="en" sz="1200">
                <a:solidFill>
                  <a:schemeClr val="dk1"/>
                </a:solidFill>
              </a:rPr>
              <a:t>unnecessary</a:t>
            </a:r>
            <a:r>
              <a:rPr lang="en" sz="1200">
                <a:solidFill>
                  <a:schemeClr val="dk1"/>
                </a:solidFill>
              </a:rPr>
              <a:t> data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Normalized Design implementation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much lighter to join and access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identity based ClassID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Easy Department lookup via foreign key relationship using DepartmentID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Split class data into multiple columns from original data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241" name="Google Shape;2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6675" y="0"/>
            <a:ext cx="3243500" cy="494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6"/>
          <p:cNvSpPr txBox="1"/>
          <p:nvPr>
            <p:ph type="title"/>
          </p:nvPr>
        </p:nvSpPr>
        <p:spPr>
          <a:xfrm>
            <a:off x="226800" y="91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Schedule.Courses</a:t>
            </a:r>
            <a:endParaRPr/>
          </a:p>
        </p:txBody>
      </p:sp>
      <p:pic>
        <p:nvPicPr>
          <p:cNvPr id="247" name="Google Shape;24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800" y="977050"/>
            <a:ext cx="8839200" cy="3349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5" y="247625"/>
            <a:ext cx="9074150" cy="4337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7"/>
          <p:cNvSpPr txBox="1"/>
          <p:nvPr>
            <p:ph type="title"/>
          </p:nvPr>
        </p:nvSpPr>
        <p:spPr>
          <a:xfrm>
            <a:off x="4995325" y="140800"/>
            <a:ext cx="382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Schedule.Courses data</a:t>
            </a:r>
            <a:endParaRPr/>
          </a:p>
        </p:txBody>
      </p:sp>
      <p:pic>
        <p:nvPicPr>
          <p:cNvPr id="254" name="Google Shape;25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4952" y="4052177"/>
            <a:ext cx="3779050" cy="10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8"/>
          <p:cNvSpPr txBox="1"/>
          <p:nvPr>
            <p:ph type="title"/>
          </p:nvPr>
        </p:nvSpPr>
        <p:spPr>
          <a:xfrm>
            <a:off x="177300" y="56600"/>
            <a:ext cx="40182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Schedule.Courses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5500" y="102563"/>
            <a:ext cx="4741374" cy="468368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8"/>
          <p:cNvSpPr txBox="1"/>
          <p:nvPr/>
        </p:nvSpPr>
        <p:spPr>
          <a:xfrm>
            <a:off x="311300" y="962200"/>
            <a:ext cx="3219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Normalized implementation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Lighter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easily accessible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columns tell you one type of information, no clustered messy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foreign key relationships for easy lookup and entry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/>
          <p:nvPr>
            <p:ph type="title"/>
          </p:nvPr>
        </p:nvSpPr>
        <p:spPr>
          <a:xfrm>
            <a:off x="2059200" y="35375"/>
            <a:ext cx="51291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of a few rows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888" y="518275"/>
            <a:ext cx="6950875" cy="205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063" y="3133725"/>
            <a:ext cx="7048500" cy="20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9"/>
          <p:cNvSpPr/>
          <p:nvPr/>
        </p:nvSpPr>
        <p:spPr>
          <a:xfrm>
            <a:off x="4089325" y="2660175"/>
            <a:ext cx="325500" cy="369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 txBox="1"/>
          <p:nvPr>
            <p:ph type="title"/>
          </p:nvPr>
        </p:nvSpPr>
        <p:spPr>
          <a:xfrm>
            <a:off x="166550" y="55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Process.CreateQueensClassSchedule</a:t>
            </a:r>
            <a:endParaRPr/>
          </a:p>
        </p:txBody>
      </p:sp>
      <p:pic>
        <p:nvPicPr>
          <p:cNvPr id="275" name="Google Shape;27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550" y="661277"/>
            <a:ext cx="6377801" cy="444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1"/>
          <p:cNvSpPr txBox="1"/>
          <p:nvPr>
            <p:ph type="title"/>
          </p:nvPr>
        </p:nvSpPr>
        <p:spPr>
          <a:xfrm>
            <a:off x="311700" y="97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Question:1</a:t>
            </a:r>
            <a:endParaRPr/>
          </a:p>
        </p:txBody>
      </p:sp>
      <p:pic>
        <p:nvPicPr>
          <p:cNvPr id="281" name="Google Shape;28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25" y="985125"/>
            <a:ext cx="61722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425" y="730000"/>
            <a:ext cx="662940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2700" y="3291125"/>
            <a:ext cx="4683275" cy="174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1"/>
          <p:cNvSpPr txBox="1"/>
          <p:nvPr/>
        </p:nvSpPr>
        <p:spPr>
          <a:xfrm>
            <a:off x="8018100" y="4433025"/>
            <a:ext cx="81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25" y="0"/>
            <a:ext cx="891594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 txBox="1"/>
          <p:nvPr>
            <p:ph type="title"/>
          </p:nvPr>
        </p:nvSpPr>
        <p:spPr>
          <a:xfrm>
            <a:off x="290475" y="77150"/>
            <a:ext cx="3544200" cy="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148"/>
              <a:t>Our DB model prototype</a:t>
            </a:r>
            <a:endParaRPr sz="114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t/>
            </a:r>
            <a:endParaRPr sz="1148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Question:2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2150" y="1017725"/>
            <a:ext cx="316199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2"/>
          <p:cNvSpPr txBox="1"/>
          <p:nvPr/>
        </p:nvSpPr>
        <p:spPr>
          <a:xfrm>
            <a:off x="746125" y="1635125"/>
            <a:ext cx="2079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instructors are in each  department?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/>
          <p:nvPr>
            <p:ph type="title"/>
          </p:nvPr>
        </p:nvSpPr>
        <p:spPr>
          <a:xfrm>
            <a:off x="106125" y="147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Question:3</a:t>
            </a:r>
            <a:endParaRPr/>
          </a:p>
        </p:txBody>
      </p:sp>
      <p:pic>
        <p:nvPicPr>
          <p:cNvPr id="297" name="Google Shape;29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00" y="1173375"/>
            <a:ext cx="9098401" cy="271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4925" y="1106450"/>
            <a:ext cx="5229225" cy="4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4"/>
          <p:cNvPicPr preferRelativeResize="0"/>
          <p:nvPr/>
        </p:nvPicPr>
        <p:blipFill rotWithShape="1">
          <a:blip r:embed="rId3">
            <a:alphaModFix/>
          </a:blip>
          <a:srcRect b="43933" l="0" r="0" t="0"/>
          <a:stretch/>
        </p:blipFill>
        <p:spPr>
          <a:xfrm>
            <a:off x="4370275" y="152400"/>
            <a:ext cx="4569451" cy="27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00" y="152400"/>
            <a:ext cx="4036001" cy="3081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75" y="3387225"/>
            <a:ext cx="4210825" cy="152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10450" y="3017750"/>
            <a:ext cx="4582099" cy="181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5"/>
          <p:cNvSpPr txBox="1"/>
          <p:nvPr>
            <p:ph type="title"/>
          </p:nvPr>
        </p:nvSpPr>
        <p:spPr>
          <a:xfrm>
            <a:off x="311700" y="104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Queries</a:t>
            </a:r>
            <a:endParaRPr/>
          </a:p>
        </p:txBody>
      </p:sp>
      <p:pic>
        <p:nvPicPr>
          <p:cNvPr id="312" name="Google Shape;31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29825"/>
            <a:ext cx="2000250" cy="291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29725"/>
            <a:ext cx="4419600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9325" y="1330700"/>
            <a:ext cx="4533225" cy="12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0425" y="2732800"/>
            <a:ext cx="2179235" cy="191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5"/>
          <p:cNvSpPr txBox="1"/>
          <p:nvPr/>
        </p:nvSpPr>
        <p:spPr>
          <a:xfrm>
            <a:off x="8077500" y="4514450"/>
            <a:ext cx="75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Jean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Queries</a:t>
            </a:r>
            <a:endParaRPr/>
          </a:p>
        </p:txBody>
      </p:sp>
      <p:pic>
        <p:nvPicPr>
          <p:cNvPr id="322" name="Google Shape;32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25" y="1067113"/>
            <a:ext cx="6896100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2275" y="1517161"/>
            <a:ext cx="3873274" cy="351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Queries</a:t>
            </a:r>
            <a:endParaRPr/>
          </a:p>
        </p:txBody>
      </p:sp>
      <p:pic>
        <p:nvPicPr>
          <p:cNvPr id="329" name="Google Shape;32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6296576" cy="2416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6374" y="769037"/>
            <a:ext cx="4620250" cy="450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8"/>
          <p:cNvSpPr txBox="1"/>
          <p:nvPr>
            <p:ph type="title"/>
          </p:nvPr>
        </p:nvSpPr>
        <p:spPr>
          <a:xfrm>
            <a:off x="311700" y="83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Queries</a:t>
            </a:r>
            <a:endParaRPr/>
          </a:p>
        </p:txBody>
      </p:sp>
      <p:pic>
        <p:nvPicPr>
          <p:cNvPr id="336" name="Google Shape;33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08350"/>
            <a:ext cx="5305674" cy="418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350" y="655950"/>
            <a:ext cx="3952975" cy="448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Queries</a:t>
            </a:r>
            <a:endParaRPr/>
          </a:p>
        </p:txBody>
      </p:sp>
      <p:pic>
        <p:nvPicPr>
          <p:cNvPr id="343" name="Google Shape;34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419601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3625" y="3463025"/>
            <a:ext cx="222885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147600"/>
            <a:ext cx="5191225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3625" y="1936425"/>
            <a:ext cx="19812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Queries</a:t>
            </a:r>
            <a:endParaRPr/>
          </a:p>
        </p:txBody>
      </p:sp>
      <p:pic>
        <p:nvPicPr>
          <p:cNvPr id="352" name="Google Shape;35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573625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2775" y="1294075"/>
            <a:ext cx="2619375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227525"/>
            <a:ext cx="3626424" cy="176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9999" y="3425850"/>
            <a:ext cx="3648075" cy="11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Redgate SQL prompt, SQL doc, SQL Compare</a:t>
            </a:r>
            <a:endParaRPr/>
          </a:p>
        </p:txBody>
      </p:sp>
      <p:sp>
        <p:nvSpPr>
          <p:cNvPr id="361" name="Google Shape;361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Using Redgate tools such as SQL prompt, SQL doc and SQL Compare were very helpful in our productivity as it helped us </a:t>
            </a:r>
            <a:r>
              <a:rPr b="1" lang="en"/>
              <a:t>write code faster, more efficiently and it helped us see the connections between data when creating tables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Autocompletion tool allowed for quicker typing and querying, Tab History helped to quickly locate past queries and SQL search was used to find necessary data fast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Dependency diagram assisted in  quickly finding connection  between tables in order to run queries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SQL Compare helped quickly see the difference between tables and DB during different snapshots during development 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Schemas</a:t>
            </a:r>
            <a:endParaRPr/>
          </a:p>
        </p:txBody>
      </p:sp>
      <p:sp>
        <p:nvSpPr>
          <p:cNvPr id="115" name="Google Shape;11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CREATE SCHEMA ClassScheduleProcedure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CREATE SCHEMA DBSecurity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CREATE SCHEMA Process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CREATE SCHEMA Facility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CREATE SCHEMA Schedule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CREATE SCHEMA UDT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582124" cy="18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325" y="2873600"/>
            <a:ext cx="8839199" cy="1884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7025" y="152400"/>
            <a:ext cx="5494449" cy="253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975376" cy="377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3925" y="152400"/>
            <a:ext cx="4351882" cy="249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5800" y="2941400"/>
            <a:ext cx="5289923" cy="20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Types </a:t>
            </a:r>
            <a:endParaRPr/>
          </a:p>
        </p:txBody>
      </p:sp>
      <p:sp>
        <p:nvSpPr>
          <p:cNvPr id="121" name="Google Shape;121;p17"/>
          <p:cNvSpPr txBox="1"/>
          <p:nvPr/>
        </p:nvSpPr>
        <p:spPr>
          <a:xfrm>
            <a:off x="4636825" y="951925"/>
            <a:ext cx="419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25" y="951925"/>
            <a:ext cx="5367822" cy="348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type="title"/>
          </p:nvPr>
        </p:nvSpPr>
        <p:spPr>
          <a:xfrm>
            <a:off x="311700" y="98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DBSecurity.UserAuthorization</a:t>
            </a:r>
            <a:endParaRPr/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61589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Process.usp_TrackWorkFlow</a:t>
            </a:r>
            <a:endParaRPr/>
          </a:p>
        </p:txBody>
      </p:sp>
      <p:sp>
        <p:nvSpPr>
          <p:cNvPr id="134" name="Google Shape;13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Tracks the WorkFlow step of every procedure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Inserts the data into WorkFlowSteps Table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Gets called from every </a:t>
            </a:r>
            <a:r>
              <a:rPr b="1" lang="en"/>
              <a:t>procedure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Uses DateTime variables to keep track of time</a:t>
            </a:r>
            <a:endParaRPr b="1"/>
          </a:p>
          <a:p>
            <a:pPr indent="0" lvl="0" marL="91440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u="sng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Process.WorkFlowSteps</a:t>
            </a:r>
            <a:endParaRPr/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900" y="444500"/>
            <a:ext cx="7563449" cy="452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8" y="1657350"/>
            <a:ext cx="9115425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 txBox="1"/>
          <p:nvPr/>
        </p:nvSpPr>
        <p:spPr>
          <a:xfrm>
            <a:off x="2317750" y="920750"/>
            <a:ext cx="447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Process.TrackFlowSteps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